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2" r:id="rId7"/>
    <p:sldId id="263" r:id="rId8"/>
    <p:sldId id="265" r:id="rId9"/>
    <p:sldId id="264" r:id="rId10"/>
    <p:sldId id="266" r:id="rId11"/>
    <p:sldId id="267" r:id="rId12"/>
    <p:sldId id="268" r:id="rId13"/>
    <p:sldId id="269"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20"/>
  </p:normalViewPr>
  <p:slideViewPr>
    <p:cSldViewPr snapToGrid="0">
      <p:cViewPr varScale="1">
        <p:scale>
          <a:sx n="102" d="100"/>
          <a:sy n="102" d="100"/>
        </p:scale>
        <p:origin x="952" y="17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A2CDE5D8-25B9-0945-8EF3-340878AD259A}" type="datetimeFigureOut">
              <a:rPr lang="en-US" smtClean="0"/>
              <a:t>6/2/24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7994D-E4AC-CD42-A86D-E5DCD55C508B}" type="slidenum">
              <a:rPr lang="en-US" smtClean="0"/>
              <a:t>‹#›</a:t>
            </a:fld>
            <a:endParaRPr lang="en-US"/>
          </a:p>
        </p:txBody>
      </p:sp>
    </p:spTree>
    <p:extLst>
      <p:ext uri="{BB962C8B-B14F-4D97-AF65-F5344CB8AC3E}">
        <p14:creationId xmlns:p14="http://schemas.microsoft.com/office/powerpoint/2010/main" val="1513341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2CDE5D8-25B9-0945-8EF3-340878AD259A}" type="datetimeFigureOut">
              <a:rPr lang="en-US" smtClean="0"/>
              <a:t>6/2/24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7994D-E4AC-CD42-A86D-E5DCD55C508B}" type="slidenum">
              <a:rPr lang="en-US" smtClean="0"/>
              <a:t>‹#›</a:t>
            </a:fld>
            <a:endParaRPr lang="en-US"/>
          </a:p>
        </p:txBody>
      </p:sp>
    </p:spTree>
    <p:extLst>
      <p:ext uri="{BB962C8B-B14F-4D97-AF65-F5344CB8AC3E}">
        <p14:creationId xmlns:p14="http://schemas.microsoft.com/office/powerpoint/2010/main" val="1014935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2CDE5D8-25B9-0945-8EF3-340878AD259A}" type="datetimeFigureOut">
              <a:rPr lang="en-US" smtClean="0"/>
              <a:t>6/2/24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7994D-E4AC-CD42-A86D-E5DCD55C508B}" type="slidenum">
              <a:rPr lang="en-US" smtClean="0"/>
              <a:t>‹#›</a:t>
            </a:fld>
            <a:endParaRPr lang="en-US"/>
          </a:p>
        </p:txBody>
      </p:sp>
    </p:spTree>
    <p:extLst>
      <p:ext uri="{BB962C8B-B14F-4D97-AF65-F5344CB8AC3E}">
        <p14:creationId xmlns:p14="http://schemas.microsoft.com/office/powerpoint/2010/main" val="929172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2CDE5D8-25B9-0945-8EF3-340878AD259A}" type="datetimeFigureOut">
              <a:rPr lang="en-US" smtClean="0"/>
              <a:t>6/2/24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7994D-E4AC-CD42-A86D-E5DCD55C508B}" type="slidenum">
              <a:rPr lang="en-US" smtClean="0"/>
              <a:t>‹#›</a:t>
            </a:fld>
            <a:endParaRPr lang="en-US"/>
          </a:p>
        </p:txBody>
      </p:sp>
    </p:spTree>
    <p:extLst>
      <p:ext uri="{BB962C8B-B14F-4D97-AF65-F5344CB8AC3E}">
        <p14:creationId xmlns:p14="http://schemas.microsoft.com/office/powerpoint/2010/main" val="3741353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2CDE5D8-25B9-0945-8EF3-340878AD259A}" type="datetimeFigureOut">
              <a:rPr lang="en-US" smtClean="0"/>
              <a:t>6/2/24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7994D-E4AC-CD42-A86D-E5DCD55C508B}" type="slidenum">
              <a:rPr lang="en-US" smtClean="0"/>
              <a:t>‹#›</a:t>
            </a:fld>
            <a:endParaRPr lang="en-US"/>
          </a:p>
        </p:txBody>
      </p:sp>
    </p:spTree>
    <p:extLst>
      <p:ext uri="{BB962C8B-B14F-4D97-AF65-F5344CB8AC3E}">
        <p14:creationId xmlns:p14="http://schemas.microsoft.com/office/powerpoint/2010/main" val="2631277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A2CDE5D8-25B9-0945-8EF3-340878AD259A}" type="datetimeFigureOut">
              <a:rPr lang="en-US" smtClean="0"/>
              <a:t>6/2/24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47994D-E4AC-CD42-A86D-E5DCD55C508B}" type="slidenum">
              <a:rPr lang="en-US" smtClean="0"/>
              <a:t>‹#›</a:t>
            </a:fld>
            <a:endParaRPr lang="en-US"/>
          </a:p>
        </p:txBody>
      </p:sp>
    </p:spTree>
    <p:extLst>
      <p:ext uri="{BB962C8B-B14F-4D97-AF65-F5344CB8AC3E}">
        <p14:creationId xmlns:p14="http://schemas.microsoft.com/office/powerpoint/2010/main" val="3945708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A2CDE5D8-25B9-0945-8EF3-340878AD259A}" type="datetimeFigureOut">
              <a:rPr lang="en-US" smtClean="0"/>
              <a:t>6/2/24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47994D-E4AC-CD42-A86D-E5DCD55C508B}" type="slidenum">
              <a:rPr lang="en-US" smtClean="0"/>
              <a:t>‹#›</a:t>
            </a:fld>
            <a:endParaRPr lang="en-US"/>
          </a:p>
        </p:txBody>
      </p:sp>
    </p:spTree>
    <p:extLst>
      <p:ext uri="{BB962C8B-B14F-4D97-AF65-F5344CB8AC3E}">
        <p14:creationId xmlns:p14="http://schemas.microsoft.com/office/powerpoint/2010/main" val="218610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A2CDE5D8-25B9-0945-8EF3-340878AD259A}" type="datetimeFigureOut">
              <a:rPr lang="en-US" smtClean="0"/>
              <a:t>6/2/24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47994D-E4AC-CD42-A86D-E5DCD55C508B}" type="slidenum">
              <a:rPr lang="en-US" smtClean="0"/>
              <a:t>‹#›</a:t>
            </a:fld>
            <a:endParaRPr lang="en-US"/>
          </a:p>
        </p:txBody>
      </p:sp>
    </p:spTree>
    <p:extLst>
      <p:ext uri="{BB962C8B-B14F-4D97-AF65-F5344CB8AC3E}">
        <p14:creationId xmlns:p14="http://schemas.microsoft.com/office/powerpoint/2010/main" val="2450574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CDE5D8-25B9-0945-8EF3-340878AD259A}" type="datetimeFigureOut">
              <a:rPr lang="en-US" smtClean="0"/>
              <a:t>6/2/24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47994D-E4AC-CD42-A86D-E5DCD55C508B}" type="slidenum">
              <a:rPr lang="en-US" smtClean="0"/>
              <a:t>‹#›</a:t>
            </a:fld>
            <a:endParaRPr lang="en-US"/>
          </a:p>
        </p:txBody>
      </p:sp>
    </p:spTree>
    <p:extLst>
      <p:ext uri="{BB962C8B-B14F-4D97-AF65-F5344CB8AC3E}">
        <p14:creationId xmlns:p14="http://schemas.microsoft.com/office/powerpoint/2010/main" val="3522857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A2CDE5D8-25B9-0945-8EF3-340878AD259A}" type="datetimeFigureOut">
              <a:rPr lang="en-US" smtClean="0"/>
              <a:t>6/2/24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47994D-E4AC-CD42-A86D-E5DCD55C508B}" type="slidenum">
              <a:rPr lang="en-US" smtClean="0"/>
              <a:t>‹#›</a:t>
            </a:fld>
            <a:endParaRPr lang="en-US"/>
          </a:p>
        </p:txBody>
      </p:sp>
    </p:spTree>
    <p:extLst>
      <p:ext uri="{BB962C8B-B14F-4D97-AF65-F5344CB8AC3E}">
        <p14:creationId xmlns:p14="http://schemas.microsoft.com/office/powerpoint/2010/main" val="2623253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A2CDE5D8-25B9-0945-8EF3-340878AD259A}" type="datetimeFigureOut">
              <a:rPr lang="en-US" smtClean="0"/>
              <a:t>6/2/24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47994D-E4AC-CD42-A86D-E5DCD55C508B}" type="slidenum">
              <a:rPr lang="en-US" smtClean="0"/>
              <a:t>‹#›</a:t>
            </a:fld>
            <a:endParaRPr lang="en-US"/>
          </a:p>
        </p:txBody>
      </p:sp>
    </p:spTree>
    <p:extLst>
      <p:ext uri="{BB962C8B-B14F-4D97-AF65-F5344CB8AC3E}">
        <p14:creationId xmlns:p14="http://schemas.microsoft.com/office/powerpoint/2010/main" val="80514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A2CDE5D8-25B9-0945-8EF3-340878AD259A}" type="datetimeFigureOut">
              <a:rPr lang="en-US" smtClean="0"/>
              <a:t>6/2/24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3947994D-E4AC-CD42-A86D-E5DCD55C508B}" type="slidenum">
              <a:rPr lang="en-US" smtClean="0"/>
              <a:t>‹#›</a:t>
            </a:fld>
            <a:endParaRPr lang="en-US"/>
          </a:p>
        </p:txBody>
      </p:sp>
    </p:spTree>
    <p:extLst>
      <p:ext uri="{BB962C8B-B14F-4D97-AF65-F5344CB8AC3E}">
        <p14:creationId xmlns:p14="http://schemas.microsoft.com/office/powerpoint/2010/main" val="153262805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029524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E104C-DBF9-DF6C-C7F0-B0ABD9B30D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E955A7-9F6D-28D0-A188-5DA016860D3D}"/>
              </a:ext>
            </a:extLst>
          </p:cNvPr>
          <p:cNvSpPr>
            <a:spLocks noGrp="1"/>
          </p:cNvSpPr>
          <p:nvPr>
            <p:ph type="title"/>
          </p:nvPr>
        </p:nvSpPr>
        <p:spPr/>
        <p:txBody>
          <a:bodyPr/>
          <a:lstStyle/>
          <a:p>
            <a:r>
              <a:rPr lang="en-US" dirty="0"/>
              <a:t>2. Demonstration of Love </a:t>
            </a:r>
          </a:p>
        </p:txBody>
      </p:sp>
      <p:sp>
        <p:nvSpPr>
          <p:cNvPr id="3" name="Content Placeholder 2">
            <a:extLst>
              <a:ext uri="{FF2B5EF4-FFF2-40B4-BE49-F238E27FC236}">
                <a16:creationId xmlns:a16="http://schemas.microsoft.com/office/drawing/2014/main" id="{AE28123A-8EB9-A389-F32E-4174915D0B87}"/>
              </a:ext>
            </a:extLst>
          </p:cNvPr>
          <p:cNvSpPr>
            <a:spLocks noGrp="1"/>
          </p:cNvSpPr>
          <p:nvPr>
            <p:ph idx="1"/>
          </p:nvPr>
        </p:nvSpPr>
        <p:spPr/>
        <p:txBody>
          <a:bodyPr>
            <a:normAutofit fontScale="70000" lnSpcReduction="20000"/>
          </a:bodyPr>
          <a:lstStyle/>
          <a:p>
            <a:pPr marL="0" indent="0">
              <a:buNone/>
            </a:pPr>
            <a:r>
              <a:rPr lang="en-US" sz="4000" dirty="0"/>
              <a:t>7 “Don’t be afraid,” David said to him, “for I will surely show you </a:t>
            </a:r>
            <a:r>
              <a:rPr lang="en-US" sz="4000" dirty="0">
                <a:solidFill>
                  <a:srgbClr val="FFC000"/>
                </a:solidFill>
              </a:rPr>
              <a:t>kindness</a:t>
            </a:r>
            <a:r>
              <a:rPr lang="en-US" sz="4000" dirty="0"/>
              <a:t> for the sake of your father Jonathan. I will restore to you all the land that belonged to your grandfather Saul, and </a:t>
            </a:r>
            <a:r>
              <a:rPr lang="en-US" sz="4000" dirty="0">
                <a:solidFill>
                  <a:srgbClr val="FFC000"/>
                </a:solidFill>
              </a:rPr>
              <a:t>you will always eat at my table.”</a:t>
            </a:r>
          </a:p>
          <a:p>
            <a:pPr marL="0" indent="0">
              <a:buNone/>
            </a:pPr>
            <a:r>
              <a:rPr lang="en-US" sz="4000" dirty="0"/>
              <a:t>8 Mephibosheth bowed down and said, “What is your servant, that you should notice a dead dog like me?”</a:t>
            </a:r>
          </a:p>
          <a:p>
            <a:pPr marL="0" indent="0">
              <a:buNone/>
            </a:pPr>
            <a:r>
              <a:rPr lang="en-US" sz="4000" dirty="0"/>
              <a:t>9 Then the king summoned </a:t>
            </a:r>
            <a:r>
              <a:rPr lang="en-US" sz="4000" dirty="0" err="1"/>
              <a:t>Ziba</a:t>
            </a:r>
            <a:r>
              <a:rPr lang="en-US" sz="4000" dirty="0"/>
              <a:t>, Saul’s steward, and said to him, “I have given your master’s grandson everything that belonged to Saul and his family. 10 You and your sons and your servants are to farm the land for him and bring in the crops, so that your master’s grandson may be provided for. And Mephibosheth, grandson of your master, </a:t>
            </a:r>
            <a:r>
              <a:rPr lang="en-US" sz="4000" dirty="0">
                <a:solidFill>
                  <a:srgbClr val="FFC000"/>
                </a:solidFill>
              </a:rPr>
              <a:t>will always eat at my table</a:t>
            </a:r>
            <a:r>
              <a:rPr lang="en-US" sz="4000" dirty="0"/>
              <a:t>.” (Now </a:t>
            </a:r>
            <a:r>
              <a:rPr lang="en-US" sz="4000" dirty="0" err="1"/>
              <a:t>Ziba</a:t>
            </a:r>
            <a:r>
              <a:rPr lang="en-US" sz="4000" dirty="0"/>
              <a:t> had fifteen sons and twenty servants.)</a:t>
            </a:r>
          </a:p>
        </p:txBody>
      </p:sp>
    </p:spTree>
    <p:extLst>
      <p:ext uri="{BB962C8B-B14F-4D97-AF65-F5344CB8AC3E}">
        <p14:creationId xmlns:p14="http://schemas.microsoft.com/office/powerpoint/2010/main" val="73531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077DA-592A-6F63-8485-667D66FF1D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96295B-35F5-BB06-E7B3-2D1DA1768D83}"/>
              </a:ext>
            </a:extLst>
          </p:cNvPr>
          <p:cNvSpPr>
            <a:spLocks noGrp="1"/>
          </p:cNvSpPr>
          <p:nvPr>
            <p:ph type="title"/>
          </p:nvPr>
        </p:nvSpPr>
        <p:spPr/>
        <p:txBody>
          <a:bodyPr/>
          <a:lstStyle/>
          <a:p>
            <a:r>
              <a:rPr lang="en-US" dirty="0"/>
              <a:t>2. Demonstration of Love </a:t>
            </a:r>
          </a:p>
        </p:txBody>
      </p:sp>
      <p:sp>
        <p:nvSpPr>
          <p:cNvPr id="3" name="Content Placeholder 2">
            <a:extLst>
              <a:ext uri="{FF2B5EF4-FFF2-40B4-BE49-F238E27FC236}">
                <a16:creationId xmlns:a16="http://schemas.microsoft.com/office/drawing/2014/main" id="{4C415702-E936-1807-6DC3-76F3BA6B45EA}"/>
              </a:ext>
            </a:extLst>
          </p:cNvPr>
          <p:cNvSpPr>
            <a:spLocks noGrp="1"/>
          </p:cNvSpPr>
          <p:nvPr>
            <p:ph idx="1"/>
          </p:nvPr>
        </p:nvSpPr>
        <p:spPr/>
        <p:txBody>
          <a:bodyPr>
            <a:normAutofit/>
          </a:bodyPr>
          <a:lstStyle/>
          <a:p>
            <a:r>
              <a:rPr lang="en-US" sz="4000" dirty="0"/>
              <a:t>Adoption</a:t>
            </a:r>
          </a:p>
          <a:p>
            <a:r>
              <a:rPr lang="en-US" sz="4000" dirty="0"/>
              <a:t>Foster Care</a:t>
            </a:r>
          </a:p>
          <a:p>
            <a:r>
              <a:rPr lang="en-US" sz="4000" dirty="0"/>
              <a:t>Sponsoring…</a:t>
            </a:r>
          </a:p>
          <a:p>
            <a:r>
              <a:rPr lang="en-US" sz="4000" dirty="0"/>
              <a:t>Helping those in need, generosity, hospitality</a:t>
            </a:r>
          </a:p>
          <a:p>
            <a:r>
              <a:rPr lang="en-US" sz="4000" dirty="0"/>
              <a:t>“Let us not love with words or speech but with action and in truth” (1 John 3:18)</a:t>
            </a:r>
          </a:p>
        </p:txBody>
      </p:sp>
    </p:spTree>
    <p:extLst>
      <p:ext uri="{BB962C8B-B14F-4D97-AF65-F5344CB8AC3E}">
        <p14:creationId xmlns:p14="http://schemas.microsoft.com/office/powerpoint/2010/main" val="1478352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71750-E9BD-133E-6FD5-7E12D10B28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54E323-14C4-047B-2612-7271743D5D20}"/>
              </a:ext>
            </a:extLst>
          </p:cNvPr>
          <p:cNvSpPr>
            <a:spLocks noGrp="1"/>
          </p:cNvSpPr>
          <p:nvPr>
            <p:ph type="title"/>
          </p:nvPr>
        </p:nvSpPr>
        <p:spPr/>
        <p:txBody>
          <a:bodyPr/>
          <a:lstStyle/>
          <a:p>
            <a:r>
              <a:rPr lang="en-US" dirty="0"/>
              <a:t>3.  Scope of Love </a:t>
            </a:r>
          </a:p>
        </p:txBody>
      </p:sp>
      <p:sp>
        <p:nvSpPr>
          <p:cNvPr id="3" name="Content Placeholder 2">
            <a:extLst>
              <a:ext uri="{FF2B5EF4-FFF2-40B4-BE49-F238E27FC236}">
                <a16:creationId xmlns:a16="http://schemas.microsoft.com/office/drawing/2014/main" id="{C5AC8B5E-C86B-D06B-7530-E9BF6546E388}"/>
              </a:ext>
            </a:extLst>
          </p:cNvPr>
          <p:cNvSpPr>
            <a:spLocks noGrp="1"/>
          </p:cNvSpPr>
          <p:nvPr>
            <p:ph idx="1"/>
          </p:nvPr>
        </p:nvSpPr>
        <p:spPr/>
        <p:txBody>
          <a:bodyPr>
            <a:normAutofit/>
          </a:bodyPr>
          <a:lstStyle/>
          <a:p>
            <a:endParaRPr lang="en-US" sz="4000" dirty="0"/>
          </a:p>
        </p:txBody>
      </p:sp>
    </p:spTree>
    <p:extLst>
      <p:ext uri="{BB962C8B-B14F-4D97-AF65-F5344CB8AC3E}">
        <p14:creationId xmlns:p14="http://schemas.microsoft.com/office/powerpoint/2010/main" val="3051973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78AAFA-EB74-475E-CD1E-ADB2C1A6A1C8}"/>
              </a:ext>
            </a:extLst>
          </p:cNvPr>
          <p:cNvSpPr>
            <a:spLocks noGrp="1"/>
          </p:cNvSpPr>
          <p:nvPr>
            <p:ph sz="half" idx="1"/>
          </p:nvPr>
        </p:nvSpPr>
        <p:spPr>
          <a:xfrm>
            <a:off x="838200" y="1114816"/>
            <a:ext cx="5181600" cy="5062147"/>
          </a:xfrm>
        </p:spPr>
        <p:txBody>
          <a:bodyPr>
            <a:normAutofit fontScale="77500" lnSpcReduction="20000"/>
          </a:bodyPr>
          <a:lstStyle/>
          <a:p>
            <a:pPr marL="0" indent="0">
              <a:buNone/>
            </a:pPr>
            <a:r>
              <a:rPr lang="en-US" sz="4000" dirty="0"/>
              <a:t>3 The king then asked, “Where is your master’s grandson?”</a:t>
            </a:r>
            <a:r>
              <a:rPr lang="en-US" sz="4000" dirty="0" err="1"/>
              <a:t>Ziba</a:t>
            </a:r>
            <a:r>
              <a:rPr lang="en-US" sz="4000" dirty="0"/>
              <a:t> said to him, “He is staying in Jerusalem, because he thinks, ‘Today the Israelites will restore to me my grandfather’s kingdom.’”</a:t>
            </a:r>
          </a:p>
          <a:p>
            <a:pPr marL="0" indent="0">
              <a:buNone/>
            </a:pPr>
            <a:r>
              <a:rPr lang="en-US" sz="4000" dirty="0"/>
              <a:t>4 Then the king said to </a:t>
            </a:r>
            <a:r>
              <a:rPr lang="en-US" sz="4000" dirty="0" err="1"/>
              <a:t>Ziba</a:t>
            </a:r>
            <a:r>
              <a:rPr lang="en-US" sz="4000" dirty="0"/>
              <a:t>, “All that belonged to Mephibosheth is now yours.”</a:t>
            </a:r>
          </a:p>
          <a:p>
            <a:pPr marL="0" indent="0">
              <a:buNone/>
            </a:pPr>
            <a:r>
              <a:rPr lang="en-US" sz="4000" dirty="0"/>
              <a:t>“I humbly bow,” </a:t>
            </a:r>
            <a:r>
              <a:rPr lang="en-US" sz="4000" dirty="0" err="1"/>
              <a:t>Ziba</a:t>
            </a:r>
            <a:r>
              <a:rPr lang="en-US" sz="4000" dirty="0"/>
              <a:t> said. “May I find favor in your eyes, my lord the king.”</a:t>
            </a:r>
          </a:p>
          <a:p>
            <a:pPr marL="0" indent="0">
              <a:buNone/>
            </a:pPr>
            <a:r>
              <a:rPr lang="en-US" dirty="0"/>
              <a:t>(2 Samuel 16:3-4) </a:t>
            </a:r>
          </a:p>
        </p:txBody>
      </p:sp>
      <p:sp>
        <p:nvSpPr>
          <p:cNvPr id="6" name="Content Placeholder 5">
            <a:extLst>
              <a:ext uri="{FF2B5EF4-FFF2-40B4-BE49-F238E27FC236}">
                <a16:creationId xmlns:a16="http://schemas.microsoft.com/office/drawing/2014/main" id="{E9D76FE0-28AB-B1F4-44B2-5CC6E8D23932}"/>
              </a:ext>
            </a:extLst>
          </p:cNvPr>
          <p:cNvSpPr>
            <a:spLocks noGrp="1"/>
          </p:cNvSpPr>
          <p:nvPr>
            <p:ph sz="half" idx="2"/>
          </p:nvPr>
        </p:nvSpPr>
        <p:spPr>
          <a:xfrm>
            <a:off x="6096000" y="1114816"/>
            <a:ext cx="5181600" cy="6613742"/>
          </a:xfrm>
        </p:spPr>
        <p:txBody>
          <a:bodyPr>
            <a:normAutofit fontScale="77500" lnSpcReduction="20000"/>
          </a:bodyPr>
          <a:lstStyle/>
          <a:p>
            <a:pPr marL="0" indent="0">
              <a:buNone/>
            </a:pPr>
            <a:r>
              <a:rPr lang="en-US" sz="3400" dirty="0"/>
              <a:t>26 He said, “My lord the king, since I your servant am lame, I said, ‘I will have my donkey saddled and will ride on it, so I can go with the king.’ But </a:t>
            </a:r>
            <a:r>
              <a:rPr lang="en-US" sz="3400" dirty="0" err="1"/>
              <a:t>Ziba</a:t>
            </a:r>
            <a:r>
              <a:rPr lang="en-US" sz="3400" dirty="0"/>
              <a:t> my servant betrayed me. 27 And he has slandered your servant to my lord the king. My lord the king is like an angel of God; so do whatever you wish. 28 All my grandfather’s descendants deserved nothing but death from my lord the king, but you gave your servant a place among those who eat at your </a:t>
            </a:r>
            <a:r>
              <a:rPr lang="en-US" sz="3400" dirty="0" err="1"/>
              <a:t>table.So</a:t>
            </a:r>
            <a:r>
              <a:rPr lang="en-US" sz="3400" dirty="0"/>
              <a:t> what right do I have to make any more appeals to the king?”</a:t>
            </a:r>
          </a:p>
          <a:p>
            <a:pPr marL="0" indent="0">
              <a:buNone/>
            </a:pPr>
            <a:r>
              <a:rPr lang="en-US" dirty="0"/>
              <a:t>(2 Samuel 19:25-28)</a:t>
            </a:r>
          </a:p>
        </p:txBody>
      </p:sp>
    </p:spTree>
    <p:extLst>
      <p:ext uri="{BB962C8B-B14F-4D97-AF65-F5344CB8AC3E}">
        <p14:creationId xmlns:p14="http://schemas.microsoft.com/office/powerpoint/2010/main" val="1199834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573A3-0D8E-BEE1-BBBC-DA924A8E6B4E}"/>
            </a:ext>
          </a:extLst>
        </p:cNvPr>
        <p:cNvGrpSpPr/>
        <p:nvPr/>
      </p:nvGrpSpPr>
      <p:grpSpPr>
        <a:xfrm>
          <a:off x="0" y="0"/>
          <a:ext cx="0" cy="0"/>
          <a:chOff x="0" y="0"/>
          <a:chExt cx="0" cy="0"/>
        </a:xfrm>
      </p:grpSpPr>
      <p:pic>
        <p:nvPicPr>
          <p:cNvPr id="6" name="Content Placeholder 5" descr="A cross on a mountain&#10;&#10;Description automatically generated">
            <a:extLst>
              <a:ext uri="{FF2B5EF4-FFF2-40B4-BE49-F238E27FC236}">
                <a16:creationId xmlns:a16="http://schemas.microsoft.com/office/drawing/2014/main" id="{5457E85D-E0A4-959C-56C5-9387DC51CEF4}"/>
              </a:ext>
            </a:extLst>
          </p:cNvPr>
          <p:cNvPicPr>
            <a:picLocks noGrp="1" noChangeAspect="1"/>
          </p:cNvPicPr>
          <p:nvPr>
            <p:ph idx="1"/>
          </p:nvPr>
        </p:nvPicPr>
        <p:blipFill rotWithShape="1">
          <a:blip r:embed="rId2"/>
          <a:srcRect t="15628"/>
          <a:stretch/>
        </p:blipFill>
        <p:spPr>
          <a:xfrm>
            <a:off x="20" y="10"/>
            <a:ext cx="12191980" cy="6866290"/>
          </a:xfrm>
          <a:prstGeom prst="rect">
            <a:avLst/>
          </a:prstGeom>
        </p:spPr>
      </p:pic>
    </p:spTree>
    <p:extLst>
      <p:ext uri="{BB962C8B-B14F-4D97-AF65-F5344CB8AC3E}">
        <p14:creationId xmlns:p14="http://schemas.microsoft.com/office/powerpoint/2010/main" val="938123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erson looking out a window&#10;&#10;Description automatically generated">
            <a:extLst>
              <a:ext uri="{FF2B5EF4-FFF2-40B4-BE49-F238E27FC236}">
                <a16:creationId xmlns:a16="http://schemas.microsoft.com/office/drawing/2014/main" id="{6ABCADC2-A1FF-4A79-8157-C32F962E0897}"/>
              </a:ext>
            </a:extLst>
          </p:cNvPr>
          <p:cNvPicPr>
            <a:picLocks noGrp="1" noChangeAspect="1"/>
          </p:cNvPicPr>
          <p:nvPr>
            <p:ph idx="1"/>
          </p:nvPr>
        </p:nvPicPr>
        <p:blipFill rotWithShape="1">
          <a:blip r:embed="rId2"/>
          <a:srcRect t="10325" b="5421"/>
          <a:stretch/>
        </p:blipFill>
        <p:spPr>
          <a:xfrm>
            <a:off x="20" y="1282"/>
            <a:ext cx="12191980" cy="6856718"/>
          </a:xfrm>
          <a:prstGeom prst="rect">
            <a:avLst/>
          </a:prstGeom>
        </p:spPr>
      </p:pic>
    </p:spTree>
    <p:extLst>
      <p:ext uri="{BB962C8B-B14F-4D97-AF65-F5344CB8AC3E}">
        <p14:creationId xmlns:p14="http://schemas.microsoft.com/office/powerpoint/2010/main" val="2311429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4B209-0693-36FB-58A8-EEC954B55227}"/>
              </a:ext>
            </a:extLst>
          </p:cNvPr>
          <p:cNvSpPr>
            <a:spLocks noGrp="1"/>
          </p:cNvSpPr>
          <p:nvPr>
            <p:ph type="title"/>
          </p:nvPr>
        </p:nvSpPr>
        <p:spPr/>
        <p:txBody>
          <a:bodyPr/>
          <a:lstStyle/>
          <a:p>
            <a:r>
              <a:rPr lang="en-US" dirty="0"/>
              <a:t>2 Samuel 9: King of Love</a:t>
            </a:r>
          </a:p>
        </p:txBody>
      </p:sp>
      <p:sp>
        <p:nvSpPr>
          <p:cNvPr id="3" name="Content Placeholder 2">
            <a:extLst>
              <a:ext uri="{FF2B5EF4-FFF2-40B4-BE49-F238E27FC236}">
                <a16:creationId xmlns:a16="http://schemas.microsoft.com/office/drawing/2014/main" id="{32F22998-3600-4717-46F0-77766DD381C6}"/>
              </a:ext>
            </a:extLst>
          </p:cNvPr>
          <p:cNvSpPr>
            <a:spLocks noGrp="1"/>
          </p:cNvSpPr>
          <p:nvPr>
            <p:ph idx="1"/>
          </p:nvPr>
        </p:nvSpPr>
        <p:spPr/>
        <p:txBody>
          <a:bodyPr>
            <a:normAutofit/>
          </a:bodyPr>
          <a:lstStyle/>
          <a:p>
            <a:pPr marL="514350" indent="-514350">
              <a:buFont typeface="+mj-lt"/>
              <a:buAutoNum type="arabicPeriod"/>
            </a:pPr>
            <a:r>
              <a:rPr lang="en-US" sz="4400" dirty="0"/>
              <a:t>King of Love</a:t>
            </a:r>
          </a:p>
          <a:p>
            <a:pPr marL="514350" indent="-514350">
              <a:buFont typeface="+mj-lt"/>
              <a:buAutoNum type="arabicPeriod"/>
            </a:pPr>
            <a:r>
              <a:rPr lang="en-US" sz="4400" dirty="0"/>
              <a:t>Demonstration of Love</a:t>
            </a:r>
          </a:p>
          <a:p>
            <a:pPr marL="514350" indent="-514350">
              <a:buFont typeface="+mj-lt"/>
              <a:buAutoNum type="arabicPeriod"/>
            </a:pPr>
            <a:r>
              <a:rPr lang="en-US" sz="4400" dirty="0"/>
              <a:t>Scope of Love</a:t>
            </a:r>
          </a:p>
        </p:txBody>
      </p:sp>
    </p:spTree>
    <p:extLst>
      <p:ext uri="{BB962C8B-B14F-4D97-AF65-F5344CB8AC3E}">
        <p14:creationId xmlns:p14="http://schemas.microsoft.com/office/powerpoint/2010/main" val="1656012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BAE72-7991-6750-9CBC-42728D809C37}"/>
              </a:ext>
            </a:extLst>
          </p:cNvPr>
          <p:cNvSpPr>
            <a:spLocks noGrp="1"/>
          </p:cNvSpPr>
          <p:nvPr>
            <p:ph type="title"/>
          </p:nvPr>
        </p:nvSpPr>
        <p:spPr/>
        <p:txBody>
          <a:bodyPr/>
          <a:lstStyle/>
          <a:p>
            <a:r>
              <a:rPr lang="en-US" dirty="0"/>
              <a:t>1. King of Love</a:t>
            </a:r>
          </a:p>
        </p:txBody>
      </p:sp>
      <p:sp>
        <p:nvSpPr>
          <p:cNvPr id="3" name="Content Placeholder 2">
            <a:extLst>
              <a:ext uri="{FF2B5EF4-FFF2-40B4-BE49-F238E27FC236}">
                <a16:creationId xmlns:a16="http://schemas.microsoft.com/office/drawing/2014/main" id="{5058B365-0AEA-74C7-C172-2B2F191513E5}"/>
              </a:ext>
            </a:extLst>
          </p:cNvPr>
          <p:cNvSpPr>
            <a:spLocks noGrp="1"/>
          </p:cNvSpPr>
          <p:nvPr>
            <p:ph idx="1"/>
          </p:nvPr>
        </p:nvSpPr>
        <p:spPr/>
        <p:txBody>
          <a:bodyPr>
            <a:normAutofit/>
          </a:bodyPr>
          <a:lstStyle/>
          <a:p>
            <a:pPr marL="0" indent="0">
              <a:buNone/>
            </a:pPr>
            <a:r>
              <a:rPr lang="en-US" sz="4000" dirty="0"/>
              <a:t>David asked, “Is there anyone still left of the house of Saul to whom I can show </a:t>
            </a:r>
            <a:r>
              <a:rPr lang="en-US" sz="4000" dirty="0">
                <a:solidFill>
                  <a:srgbClr val="FFC000"/>
                </a:solidFill>
              </a:rPr>
              <a:t>kindness </a:t>
            </a:r>
            <a:r>
              <a:rPr lang="en-US" sz="4000" dirty="0"/>
              <a:t>for Jonathan’s sake?” (v.1)</a:t>
            </a:r>
          </a:p>
        </p:txBody>
      </p:sp>
    </p:spTree>
    <p:extLst>
      <p:ext uri="{BB962C8B-B14F-4D97-AF65-F5344CB8AC3E}">
        <p14:creationId xmlns:p14="http://schemas.microsoft.com/office/powerpoint/2010/main" val="388154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B3A075-4904-AE5A-A606-95EAD49719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90E61E-38F8-244A-F49D-2D88B3A91AA0}"/>
              </a:ext>
            </a:extLst>
          </p:cNvPr>
          <p:cNvSpPr>
            <a:spLocks noGrp="1"/>
          </p:cNvSpPr>
          <p:nvPr>
            <p:ph type="title"/>
          </p:nvPr>
        </p:nvSpPr>
        <p:spPr/>
        <p:txBody>
          <a:bodyPr/>
          <a:lstStyle/>
          <a:p>
            <a:r>
              <a:rPr lang="en-US" dirty="0"/>
              <a:t>1. King of Love</a:t>
            </a:r>
          </a:p>
        </p:txBody>
      </p:sp>
      <p:sp>
        <p:nvSpPr>
          <p:cNvPr id="3" name="Content Placeholder 2">
            <a:extLst>
              <a:ext uri="{FF2B5EF4-FFF2-40B4-BE49-F238E27FC236}">
                <a16:creationId xmlns:a16="http://schemas.microsoft.com/office/drawing/2014/main" id="{D48279A7-3F68-0F06-363F-1C887637AB6F}"/>
              </a:ext>
            </a:extLst>
          </p:cNvPr>
          <p:cNvSpPr>
            <a:spLocks noGrp="1"/>
          </p:cNvSpPr>
          <p:nvPr>
            <p:ph idx="1"/>
          </p:nvPr>
        </p:nvSpPr>
        <p:spPr/>
        <p:txBody>
          <a:bodyPr>
            <a:normAutofit fontScale="85000" lnSpcReduction="20000"/>
          </a:bodyPr>
          <a:lstStyle/>
          <a:p>
            <a:pPr marL="0" indent="0">
              <a:buNone/>
            </a:pPr>
            <a:r>
              <a:rPr lang="en-US" sz="4000" dirty="0"/>
              <a:t>14 But show me </a:t>
            </a:r>
            <a:r>
              <a:rPr lang="en-US" sz="4000" dirty="0">
                <a:solidFill>
                  <a:srgbClr val="FFC000"/>
                </a:solidFill>
              </a:rPr>
              <a:t>unfailing kindness like the Lord’s kindness </a:t>
            </a:r>
            <a:r>
              <a:rPr lang="en-US" sz="4000" dirty="0"/>
              <a:t>as long as I live, so that I may not be killed, 15 and do not ever cut off </a:t>
            </a:r>
            <a:r>
              <a:rPr lang="en-US" sz="4000" dirty="0">
                <a:solidFill>
                  <a:srgbClr val="FFC000"/>
                </a:solidFill>
              </a:rPr>
              <a:t>your kindness </a:t>
            </a:r>
            <a:r>
              <a:rPr lang="en-US" sz="4000" dirty="0"/>
              <a:t>from my family—not even when the Lord has cut off every one of David’s enemies from the face of the earth.”16 So Jonathan made a covenant with the house of David, saying, “May the Lord call David’s enemies to account.” 17 And Jonathan had David reaffirm his oath out of love for him, because he loved him as he loved himself.</a:t>
            </a:r>
          </a:p>
          <a:p>
            <a:pPr marL="0" indent="0">
              <a:buNone/>
            </a:pPr>
            <a:r>
              <a:rPr lang="en-US" sz="4000" dirty="0"/>
              <a:t>(1 Samuel 20:14-17)</a:t>
            </a:r>
          </a:p>
        </p:txBody>
      </p:sp>
    </p:spTree>
    <p:extLst>
      <p:ext uri="{BB962C8B-B14F-4D97-AF65-F5344CB8AC3E}">
        <p14:creationId xmlns:p14="http://schemas.microsoft.com/office/powerpoint/2010/main" val="2810944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1C9B1-A50E-0EB6-9B65-6F17F41E24B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6DCC9F-F556-CD9F-461E-EEF14838986E}"/>
              </a:ext>
            </a:extLst>
          </p:cNvPr>
          <p:cNvSpPr>
            <a:spLocks noGrp="1"/>
          </p:cNvSpPr>
          <p:nvPr>
            <p:ph idx="1"/>
          </p:nvPr>
        </p:nvSpPr>
        <p:spPr>
          <a:xfrm>
            <a:off x="838200" y="1542571"/>
            <a:ext cx="10515600" cy="4351338"/>
          </a:xfrm>
        </p:spPr>
        <p:txBody>
          <a:bodyPr>
            <a:normAutofit/>
          </a:bodyPr>
          <a:lstStyle/>
          <a:p>
            <a:pPr marL="0" indent="0">
              <a:buNone/>
            </a:pPr>
            <a:r>
              <a:rPr lang="en-HK" sz="3600" b="1" i="0" u="none" strike="noStrike" baseline="30000" dirty="0">
                <a:effectLst/>
                <a:latin typeface="system-ui"/>
              </a:rPr>
              <a:t>4 </a:t>
            </a:r>
            <a:r>
              <a:rPr lang="en-HK" sz="3600" b="0" i="0" u="none" strike="noStrike" dirty="0">
                <a:effectLst/>
                <a:latin typeface="system-ui"/>
              </a:rPr>
              <a:t>(Jonathan son of Saul had a son who was lame in both feet. He was five years old when the news about Saul and Jonathan came from Jezreel. His nurse picked him up and fled, but as she hurried to leave, he fell and became disabled. His name was Mephibosheth.)</a:t>
            </a:r>
          </a:p>
          <a:p>
            <a:pPr marL="0" indent="0">
              <a:buNone/>
            </a:pPr>
            <a:r>
              <a:rPr lang="en-HK" dirty="0">
                <a:latin typeface="system-ui"/>
              </a:rPr>
              <a:t>(2 Samuel 4:4) </a:t>
            </a:r>
            <a:endParaRPr lang="en-US" sz="4000" dirty="0"/>
          </a:p>
        </p:txBody>
      </p:sp>
    </p:spTree>
    <p:extLst>
      <p:ext uri="{BB962C8B-B14F-4D97-AF65-F5344CB8AC3E}">
        <p14:creationId xmlns:p14="http://schemas.microsoft.com/office/powerpoint/2010/main" val="662940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Destruction: What is the Purpose of God's Wrath? If Obedient, What Are Our  Potential Rewards and Blessings? - Eyes to See the Revelation - A Spiritual  Journey">
            <a:extLst>
              <a:ext uri="{FF2B5EF4-FFF2-40B4-BE49-F238E27FC236}">
                <a16:creationId xmlns:a16="http://schemas.microsoft.com/office/drawing/2014/main" id="{20FF6A1E-82E7-6D48-EEED-D71DD6FD63E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647" r="7449"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079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505F6-CF23-20FD-CE5A-98C08578B7C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55C6C3-B7E0-2D62-CB61-1CD1C324A0F5}"/>
              </a:ext>
            </a:extLst>
          </p:cNvPr>
          <p:cNvSpPr>
            <a:spLocks noGrp="1"/>
          </p:cNvSpPr>
          <p:nvPr>
            <p:ph idx="1"/>
          </p:nvPr>
        </p:nvSpPr>
        <p:spPr>
          <a:xfrm>
            <a:off x="838200" y="1253331"/>
            <a:ext cx="10515600" cy="4351338"/>
          </a:xfrm>
        </p:spPr>
        <p:txBody>
          <a:bodyPr>
            <a:normAutofit/>
          </a:bodyPr>
          <a:lstStyle/>
          <a:p>
            <a:pPr marL="0" indent="0">
              <a:buNone/>
            </a:pPr>
            <a:r>
              <a:rPr lang="en-HK" sz="4400" i="0" u="none" strike="noStrike" baseline="30000" dirty="0">
                <a:effectLst/>
                <a:latin typeface="Aptos" panose="020B0004020202020204" pitchFamily="34" charset="0"/>
              </a:rPr>
              <a:t>"When it is a question of a sinner He does not merely stand still, open his arms and say, 'Come hither'; no, He stands there and waits, as the father of the lost son waited, rather He does not stand and waits, He goes forth to seek, as the shepherd sought the lost sheep, as the woman sought the lost coin.  He goes - yet no, He has gone, but infinitely farther than any shepherd or any woman, He went, in sooth, the infinitely long way from being God to becoming man, and that way He went in search of sinners." </a:t>
            </a:r>
          </a:p>
          <a:p>
            <a:pPr marL="0" indent="0">
              <a:buNone/>
            </a:pPr>
            <a:r>
              <a:rPr lang="en-HK" dirty="0">
                <a:latin typeface="system-ui"/>
              </a:rPr>
              <a:t>(Soren Kierkegaard) </a:t>
            </a:r>
            <a:endParaRPr lang="en-US" sz="4000" dirty="0"/>
          </a:p>
        </p:txBody>
      </p:sp>
    </p:spTree>
    <p:extLst>
      <p:ext uri="{BB962C8B-B14F-4D97-AF65-F5344CB8AC3E}">
        <p14:creationId xmlns:p14="http://schemas.microsoft.com/office/powerpoint/2010/main" val="4039439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5AB9A46-0093-FA33-268D-FE47E72C3D7D}"/>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11B2B030-4738-4359-9E46-144B7C8BFF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3" name="Rectangle 12">
            <a:extLst>
              <a:ext uri="{FF2B5EF4-FFF2-40B4-BE49-F238E27FC236}">
                <a16:creationId xmlns:a16="http://schemas.microsoft.com/office/drawing/2014/main" id="{E722B2DD-E14D-4972-9D98-5D6E61B1B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cross on a mountain&#10;&#10;Description automatically generated">
            <a:extLst>
              <a:ext uri="{FF2B5EF4-FFF2-40B4-BE49-F238E27FC236}">
                <a16:creationId xmlns:a16="http://schemas.microsoft.com/office/drawing/2014/main" id="{F7E5FCE6-9DD5-88E8-83B0-ED14E8D71427}"/>
              </a:ext>
            </a:extLst>
          </p:cNvPr>
          <p:cNvPicPr>
            <a:picLocks noGrp="1" noChangeAspect="1"/>
          </p:cNvPicPr>
          <p:nvPr>
            <p:ph idx="1"/>
          </p:nvPr>
        </p:nvPicPr>
        <p:blipFill rotWithShape="1">
          <a:blip r:embed="rId2"/>
          <a:srcRect t="15628"/>
          <a:stretch/>
        </p:blipFill>
        <p:spPr>
          <a:xfrm>
            <a:off x="20" y="10"/>
            <a:ext cx="12191980" cy="6866290"/>
          </a:xfrm>
          <a:prstGeom prst="rect">
            <a:avLst/>
          </a:prstGeom>
        </p:spPr>
      </p:pic>
    </p:spTree>
    <p:extLst>
      <p:ext uri="{BB962C8B-B14F-4D97-AF65-F5344CB8AC3E}">
        <p14:creationId xmlns:p14="http://schemas.microsoft.com/office/powerpoint/2010/main" val="25459632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538D9D"/>
      </a:hlink>
      <a:folHlink>
        <a:srgbClr val="A5738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3A418E6B-C5F0-4B95-8D77-61E3EF3B5DF5}"/>
    </a:ext>
  </a:extLst>
</a:theme>
</file>

<file path=docProps/app.xml><?xml version="1.0" encoding="utf-8"?>
<Properties xmlns="http://schemas.openxmlformats.org/officeDocument/2006/extended-properties" xmlns:vt="http://schemas.openxmlformats.org/officeDocument/2006/docPropsVTypes">
  <Template>Office Theme</Template>
  <TotalTime>32</TotalTime>
  <Words>774</Words>
  <Application>Microsoft Macintosh PowerPoint</Application>
  <PresentationFormat>Widescreen</PresentationFormat>
  <Paragraphs>30</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system-ui</vt:lpstr>
      <vt:lpstr>Aptos</vt:lpstr>
      <vt:lpstr>Aptos Display</vt:lpstr>
      <vt:lpstr>Arial</vt:lpstr>
      <vt:lpstr>Office Theme</vt:lpstr>
      <vt:lpstr>PowerPoint Presentation</vt:lpstr>
      <vt:lpstr>PowerPoint Presentation</vt:lpstr>
      <vt:lpstr>2 Samuel 9: King of Love</vt:lpstr>
      <vt:lpstr>1. King of Love</vt:lpstr>
      <vt:lpstr>1. King of Love</vt:lpstr>
      <vt:lpstr>PowerPoint Presentation</vt:lpstr>
      <vt:lpstr>PowerPoint Presentation</vt:lpstr>
      <vt:lpstr>PowerPoint Presentation</vt:lpstr>
      <vt:lpstr>PowerPoint Presentation</vt:lpstr>
      <vt:lpstr>2. Demonstration of Love </vt:lpstr>
      <vt:lpstr>2. Demonstration of Love </vt:lpstr>
      <vt:lpstr>3.  Scope of Love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Heewoo Han</dc:creator>
  <cp:lastModifiedBy>Heewoo Han</cp:lastModifiedBy>
  <cp:revision>1</cp:revision>
  <dcterms:created xsi:type="dcterms:W3CDTF">2024-06-01T22:10:14Z</dcterms:created>
  <dcterms:modified xsi:type="dcterms:W3CDTF">2024-06-01T22:43:06Z</dcterms:modified>
</cp:coreProperties>
</file>